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9" r:id="rId4"/>
    <p:sldId id="272" r:id="rId5"/>
    <p:sldId id="306" r:id="rId6"/>
    <p:sldId id="304" r:id="rId7"/>
    <p:sldId id="311" r:id="rId8"/>
    <p:sldId id="273" r:id="rId9"/>
    <p:sldId id="336" r:id="rId10"/>
    <p:sldId id="335" r:id="rId11"/>
    <p:sldId id="308" r:id="rId12"/>
    <p:sldId id="309" r:id="rId13"/>
    <p:sldId id="274" r:id="rId14"/>
    <p:sldId id="277" r:id="rId15"/>
    <p:sldId id="278" r:id="rId16"/>
    <p:sldId id="279" r:id="rId17"/>
    <p:sldId id="282" r:id="rId18"/>
    <p:sldId id="284" r:id="rId19"/>
    <p:sldId id="283" r:id="rId20"/>
    <p:sldId id="310" r:id="rId21"/>
    <p:sldId id="314" r:id="rId22"/>
    <p:sldId id="286" r:id="rId23"/>
    <p:sldId id="285" r:id="rId24"/>
    <p:sldId id="312" r:id="rId25"/>
    <p:sldId id="313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15" r:id="rId44"/>
    <p:sldId id="317" r:id="rId45"/>
    <p:sldId id="316" r:id="rId46"/>
    <p:sldId id="318" r:id="rId47"/>
    <p:sldId id="319" r:id="rId48"/>
    <p:sldId id="329" r:id="rId49"/>
    <p:sldId id="321" r:id="rId50"/>
    <p:sldId id="320" r:id="rId51"/>
    <p:sldId id="323" r:id="rId52"/>
    <p:sldId id="322" r:id="rId53"/>
    <p:sldId id="326" r:id="rId54"/>
    <p:sldId id="324" r:id="rId55"/>
    <p:sldId id="327" r:id="rId56"/>
    <p:sldId id="325" r:id="rId57"/>
    <p:sldId id="328" r:id="rId58"/>
    <p:sldId id="331" r:id="rId59"/>
    <p:sldId id="333" r:id="rId60"/>
    <p:sldId id="332" r:id="rId61"/>
    <p:sldId id="330" r:id="rId62"/>
    <p:sldId id="337" r:id="rId63"/>
    <p:sldId id="338" r:id="rId64"/>
    <p:sldId id="339" r:id="rId65"/>
    <p:sldId id="334" r:id="rId66"/>
    <p:sldId id="340" r:id="rId67"/>
    <p:sldId id="341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.smirnov" initials="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9" autoAdjust="0"/>
    <p:restoredTop sz="90407" autoAdjust="0"/>
  </p:normalViewPr>
  <p:slideViewPr>
    <p:cSldViewPr>
      <p:cViewPr>
        <p:scale>
          <a:sx n="50" d="100"/>
          <a:sy n="50" d="100"/>
        </p:scale>
        <p:origin x="4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cntd.ru/document/423855880" TargetMode="External"/><Relationship Id="rId13" Type="http://schemas.openxmlformats.org/officeDocument/2006/relationships/hyperlink" Target="https://docs.cntd.ru/document/570740975" TargetMode="External"/><Relationship Id="rId3" Type="http://schemas.openxmlformats.org/officeDocument/2006/relationships/hyperlink" Target="https://docs.cntd.ru/document/895266788" TargetMode="External"/><Relationship Id="rId7" Type="http://schemas.openxmlformats.org/officeDocument/2006/relationships/hyperlink" Target="https://docs.cntd.ru/document/412309558" TargetMode="External"/><Relationship Id="rId12" Type="http://schemas.openxmlformats.org/officeDocument/2006/relationships/hyperlink" Target="https://docs.cntd.ru/document/561579457" TargetMode="External"/><Relationship Id="rId17" Type="http://schemas.openxmlformats.org/officeDocument/2006/relationships/hyperlink" Target="https://docs.cntd.ru/document/406217975" TargetMode="External"/><Relationship Id="rId2" Type="http://schemas.openxmlformats.org/officeDocument/2006/relationships/hyperlink" Target="https://docs.cntd.ru/document/819041289" TargetMode="External"/><Relationship Id="rId16" Type="http://schemas.openxmlformats.org/officeDocument/2006/relationships/hyperlink" Target="https://docs.cntd.ru/document/5781752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cntd.ru/document/453375570" TargetMode="External"/><Relationship Id="rId11" Type="http://schemas.openxmlformats.org/officeDocument/2006/relationships/hyperlink" Target="https://docs.cntd.ru/document/438842413" TargetMode="External"/><Relationship Id="rId5" Type="http://schemas.openxmlformats.org/officeDocument/2006/relationships/hyperlink" Target="https://docs.cntd.ru/document/453120570" TargetMode="External"/><Relationship Id="rId15" Type="http://schemas.openxmlformats.org/officeDocument/2006/relationships/hyperlink" Target="https://docs.cntd.ru/document/574884423" TargetMode="External"/><Relationship Id="rId10" Type="http://schemas.openxmlformats.org/officeDocument/2006/relationships/hyperlink" Target="https://docs.cntd.ru/document/428562791" TargetMode="External"/><Relationship Id="rId4" Type="http://schemas.openxmlformats.org/officeDocument/2006/relationships/hyperlink" Target="https://docs.cntd.ru/document/453101747" TargetMode="External"/><Relationship Id="rId9" Type="http://schemas.openxmlformats.org/officeDocument/2006/relationships/hyperlink" Target="https://docs.cntd.ru/document/424036845" TargetMode="External"/><Relationship Id="rId14" Type="http://schemas.openxmlformats.org/officeDocument/2006/relationships/hyperlink" Target="https://docs.cntd.ru/document/570862203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vebka-3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01" y="3356992"/>
            <a:ext cx="550100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8352928" cy="280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ВНЕПЛАНОВОЕ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С СОТРУДНИКАМИ  ГБПОУ АО «АСТРАХАНСКИЙ ГОСУДАРСТВЕННЫЙ ПОЛИТЕХНИЧЕСКИЙ КОЛЛЕДЖ»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 гражданской обороны и действия населения в военное и мирное время по сигналам оповещения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o.smirnov\Рабочий стол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01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o.smirnov\Рабочий стол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9807"/>
            <a:ext cx="8572560" cy="6209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94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928671"/>
            <a:ext cx="1571636" cy="147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lnSpc>
                <a:spcPct val="107000"/>
              </a:lnSpc>
              <a:spcAft>
                <a:spcPts val="0"/>
              </a:spcAft>
            </a:pP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14290"/>
            <a:ext cx="1214446" cy="1143009"/>
          </a:xfrm>
          <a:prstGeom prst="rect">
            <a:avLst/>
          </a:prstGeom>
        </p:spPr>
      </p:pic>
      <p:pic>
        <p:nvPicPr>
          <p:cNvPr id="1026" name="Picture 2" descr="C:\Documents and Settings\o.smirnov\Рабочий стол\f69c16e48e77b45424fea7e3bfe430da-800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8048533" cy="5302265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214289"/>
            <a:ext cx="1214446" cy="11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o.smirnov\Рабочий стол\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210" y="428604"/>
            <a:ext cx="842863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o.smirnov\Рабочий стол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2" y="368300"/>
            <a:ext cx="8559829" cy="6419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o.smirnov\Рабочий стол\c49e1256fdef76255296ab99eeb7bdcf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-1033790"/>
            <a:ext cx="31602458" cy="76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Защита строится на следующих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организационных принципах: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Всеобщность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защите подлежит все население РФ,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также иностранные граждане и лица без гражданства, находящиеся на территории России;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Заблаговременность подготовки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т.е. мероприятия по подготовке к защите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населения проводятся заблаговременно по территориально-производственному принципу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одновременно от ЧС всех видов;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Дифференцированный подход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именно, характер и объем мероприятий по защите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населения и территорий, планируются и осуществляются  с учетом военного,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экономического, оборонного и политического значения конкретных районов, городов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объектов экономики, природно-климатических и других  условий;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 разумной достаточности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т.е. объемы, содержание и сроки проведения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мероприятий по защите населения определяются исходя из экономических возможностей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реализации, степени потенциальной опасности производства, состояния спасательных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служб;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Рационального расходования ресурсов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имеющиеся и создаваемые здания,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сооружения, технические средства, имущество эффективно используются по двойному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назначению: с одной стороны  в производственных интересах, с другой стороны 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интересах защиты населения.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Комплексность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т.е. от поражающих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факторов ЧС  и ССПП для защиты населения и 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пасателей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одновременно или последовательно может  использоваться несколько способов защиты.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6632"/>
            <a:ext cx="792089" cy="648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o.smirnov\Рабочий стол\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o.smirnov\Рабочий стол\7a311906a7d4cd4212b36e2e8d507512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3" y="214290"/>
            <a:ext cx="9429784" cy="7234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5"/>
            <a:ext cx="7920880" cy="31608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717032"/>
            <a:ext cx="6336704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725144"/>
            <a:ext cx="165618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67544" y="576358"/>
            <a:ext cx="8496050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501008"/>
            <a:ext cx="710343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352928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оповещения создаются: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федеральном уровне –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федеральная система оповещения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 территории Российской Федерации);ОКСИОН1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межрегиональном уровне –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межрегиональная система оповещения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федерального округа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региональном уровне –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региональная система оповещения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муниципальном уровне–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местная система оповещения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(на территории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образования);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объектовом уровне –</a:t>
            </a:r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локальнаясистема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оповещения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районе размещения потенциально опасного объекта).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8639"/>
            <a:ext cx="1440160" cy="1159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180856"/>
            <a:ext cx="1440160" cy="11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o.smirnov\Рабочий стол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o.smirnov\Рабочий стол\bd79c773-1aa1-451b-a76a-593bcd625af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86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132856"/>
            <a:ext cx="8352928" cy="4735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автоматизированная система централизованного оповещения населения Астраханской области, введенная в эксплуатацию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1979 году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 состоянию на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01.04.2019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оценивается как "ограниченно готова" с охватом 73% населения при информировании и оповещении. В целях поддержания системы оповещения гражданской обороны Астраханской области в состоянии постоянной готовности и обеспечения 100% охвата информированием населения региона требуется реконструкция (модернизация) указанной системы в соответствии с современными техническими требованиями.</a:t>
            </a:r>
          </a:p>
          <a:p>
            <a:pPr marL="2667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1" y="260648"/>
            <a:ext cx="1665847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166584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Совместным приказом МЧС России и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Минцифры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от 31.07.2020 № 578/365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 утверждении Положения о системах оповещения населения»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приказом МЧС России от 27.03.2020 № 216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 утверждении Порядка разработки, согласования и утверждения планов гражданской обороны и защиты населения (планов гражданской обороны)»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определены  сигналы оповещения РСЧС и ГО.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7"/>
            <a:ext cx="1584176" cy="14401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9" y="261716"/>
            <a:ext cx="1584176" cy="14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static.oshkole.ru/editor_images/174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214422"/>
            <a:ext cx="85725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Действия населения.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услышав сигнал немедленно включить радио, телевизор и прослушать сообщение о порядке действий;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полученную информацию по возможности передать соседям;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соблюдать спокойствие и порядок;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действовать согласно полученной информации.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сигнала «Внимание всем!» могут последовать другие сигналы с информацией об угрозе воздушного нападения противника, химического заражения, радиоактивного загрязнения или катастрофического затопления.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188639"/>
            <a:ext cx="1117927" cy="1025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8639"/>
            <a:ext cx="1117927" cy="102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3.ppt-online.org/files3/slide/r/RTujGQhX2fxZc8DVpoYOH0vs5UMatrK63WnIPb/slide-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771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20" y="1857364"/>
            <a:ext cx="82868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Действия населения при нахождении дома.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отключить электроэнергию, газ, воду, отопительные приборы;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взять с собой личные документы, средства индивидуальной защиты, запас воды и продовольствия;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плотно закрыть окна, форточки, вентиляционные устройства и двери;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 необходимости оказать помощь детям и престарелым;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убыть в защитное сооружение гражданской обороны.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188639"/>
            <a:ext cx="1117927" cy="1025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24523"/>
            <a:ext cx="1117927" cy="102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2143116"/>
            <a:ext cx="88582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Действия при нахождении на рабочем месте.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выполнить требования инструкции, предусматривающей немедленное прекращение работ с безаварийной остановкой оборудования и переводом процессов непрерывного цикла на безопасный режим работы;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убыть в защитное сооружение гражданской обороны.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организациях, где по технологическому процессу или требованиям безопасности нельзя остановить производство, остаются только дежурные смены.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188639"/>
            <a:ext cx="1117927" cy="1025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4078"/>
            <a:ext cx="1117927" cy="102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39" y="908720"/>
            <a:ext cx="715713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2031325"/>
            <a:ext cx="878684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Действия при нахождении в городском транспорте.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Необходимо: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выйти из транспорта в месте его остановки;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выполнить указания постов полиции;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убыть в ближайшее защитное сооружение гражданской обороны, а при его отсутствии использовать естественные укрытия и подземные пространства, включая метрополитен.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188639"/>
            <a:ext cx="1117927" cy="1025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15" y="192622"/>
            <a:ext cx="1117927" cy="102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alin.ekb.muzkult.ru/media/2019/03/30/1260053477/signaly_grazhdanskoj_oborony_stranicza_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1428736"/>
            <a:ext cx="78581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Действия населения.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внимательно прослушать содержание информации о порядке действий;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указанию быстро надеть средства индивидуальной защиты;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плотно закрыть окна и двери;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закрыть мокрой тканью щели вокруг двери, вентиляционных отверстий;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отключить электроэнергию, газ, воду, отопительные приборы;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иметь при себе личные документы;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 первой же возможности укрыться в защитном сооружении или выйти в указанный безопасный район;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выполнить рекомендации о последующих действиях.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188639"/>
            <a:ext cx="1117927" cy="1025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74" y="188639"/>
            <a:ext cx="1117927" cy="102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85720" y="1970593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зоне химического заражения следует находиться в убежище (укрытии) до получения распоряжения о выходе из него. Выходить из убежища (укрытия) необходимо в надетых средствах защиты органов дыхания.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выхода из зоны заражения обозначается указательными знаками, а при их отсутствии надо выходить в сторону, перпендикулярную направлению ветра.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зоне заражения нельзя брать что-либо с зараженной местности, садиться и ложиться на землю. Даже при сильной усталости нельзя снимать средства индивидуальной защиты, так как поверхность одежды, обуви и средств зашиты, может быть заражена.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1"/>
            <a:ext cx="1512168" cy="1368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12" y="189710"/>
            <a:ext cx="1512168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adblago.ru/images/foto/go_chs/go__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9429784" cy="7715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85720" y="1643050"/>
            <a:ext cx="850112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Действия населения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Необходимо: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 закрыть окна и двери;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закрыть мокрой тканью щели вокруг двери, вентиляционных отверстий;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отключить электроэнергию, газ, воду, отопительные приборы;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иметь с собой личные документы, средства индивидуальной защиты, запас воды и продовольствия;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 необходимости оказать помощь детям и престарелым;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убыть в защитное сооружение гражданской обороны.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зоне радиоактивного загрязнения население может находиться в защитном сооружении гражданской обороны, от несколько часов до нескольких суток, после чего оно может перейти в обычное помещение.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1" y="188639"/>
            <a:ext cx="1117927" cy="1025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15" y="188638"/>
            <a:ext cx="1117927" cy="1025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ubkinadm.ru/images/31-signaly-grazhdanskoi-oborony-stranica(4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22" y="0"/>
            <a:ext cx="9501221" cy="7215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85720" y="785794"/>
            <a:ext cx="785818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внимательно прослушать содержание информации о порядке действий;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отключить электроэнергию, газ, воду, отопительные приборы;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плотно закрыть окна и двери;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указанию быстро надеть средства индивидуальной защиты;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закрыть мокрой тканью щели вокруг двери, вентиляционных отверстий;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взять документы, аптечку, необходимые вещи, запас продуктов и воды, по возможности на 3 суток;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оказать помощь детям и престарелым лицам;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прибыть в указанный в сообщении район сбора;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эвакуироваться в безопасный район или пункт временного размещения населения.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0" y="208111"/>
            <a:ext cx="829895" cy="597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02" y="208111"/>
            <a:ext cx="829895" cy="597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cherskiy.ru/upload/versions/11505/16062/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rmak-adm.ru/tinybrowser/fulls/images/photo/2019/09-sent/3/9334d9d85904d7369ef38c8ae3d6981c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4" y="1"/>
            <a:ext cx="9429784" cy="7429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357158" y="285729"/>
            <a:ext cx="8286808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АСТРАХАНСКОЙ ОБЛАСТИ от 20 сентября 2006 года N 60/2006-ОЗ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 защите населения и территории Астраханской области от чрезвычайных ситуаций межмуниципального и регионального характера»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 изменениями на 30 августа 2022 года)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ред.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Законов Астраханской области от 29.02.2008 N 4/2008-ОЗ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от 01.09.2010 N 47/2010-ОЗ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от 07.06.2011 N 34/2011-ОЗ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от 06.08.2012 N 51/2012-ОЗ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от 05.04.2013 N 12/2013-ОЗ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от 18.11.2013 N 63/2013-ОЗ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от 10.11.2014 N 67/2014-ОЗ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от 05.03.2015 N 10/2015-ОЗ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от 03.06.2015 N 34/2015-ОЗ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от 29.03.2016 N 11/2016-ОЗ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от 21.10.2019 N 61/2019-ОЗ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от 03.04.2020 N 27/2020-ОЗ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от 13.07.2020 N 69/2020-ОЗ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5"/>
              </a:rPr>
              <a:t>от 20.09.2021 N 99/2021-ОЗ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6"/>
              </a:rPr>
              <a:t>от 29.03.2022 N 17/2022-ОЗ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7"/>
              </a:rPr>
              <a:t>от 30.08.2022 N 55/2022-ОЗ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ubkinadm.ru/images/31-signaly-grazhdanskoi-oborony-stranica(5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22" y="-357214"/>
            <a:ext cx="9787006" cy="750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569"/>
            <a:ext cx="8892480" cy="6754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8784976" cy="69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64807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"/>
            <a:ext cx="936104" cy="836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0"/>
            <a:ext cx="936104" cy="836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8" y="72007"/>
            <a:ext cx="936104" cy="8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2572643"/>
            <a:ext cx="8640960" cy="1283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mtClean="0"/>
              <a:t>Сводка на 15.12.22г.</a:t>
            </a:r>
            <a:endParaRPr lang="ru-RU" dirty="0" smtClean="0"/>
          </a:p>
          <a:p>
            <a:r>
              <a:rPr lang="ru-RU" dirty="0" smtClean="0"/>
              <a:t>ГУ </a:t>
            </a:r>
            <a:r>
              <a:rPr lang="ru-RU" dirty="0"/>
              <a:t>МЧС заявило о планах завершить оборудование укрытий в домах Подмосковья к 25 декабря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Подмосковье планируют завершить подготовку убежищ для населения до конца 2022 года. Укрытия в многоквартирных домах будут готовы к использованию к 25 декабря, сообщает РБК со ссылкой на МЧС России.</a:t>
            </a:r>
          </a:p>
          <a:p>
            <a:endParaRPr lang="ru-RU" dirty="0"/>
          </a:p>
          <a:p>
            <a:r>
              <a:rPr lang="ru-RU" dirty="0"/>
              <a:t>Убежища оборудуют сидячими местами, розетками, электричеством и водой. Находиться в таком укрытии можно будет в течение часа. «Это решение оперативного штаба. Для нашего населения у нас существуют простейшие укрытия в многоквартирных домах, торговых центрах, которые обеспечивают укрытие до 15 миллионов человек», — заявил начальник областного главка МЧС России Сергей </a:t>
            </a:r>
            <a:r>
              <a:rPr lang="ru-RU" dirty="0" err="1"/>
              <a:t>Полетыкин</a:t>
            </a:r>
            <a:r>
              <a:rPr lang="ru-RU" dirty="0"/>
              <a:t>.</a:t>
            </a:r>
          </a:p>
          <a:p>
            <a:r>
              <a:rPr lang="ru-RU" dirty="0" err="1" smtClean="0"/>
              <a:t>Полетыкин</a:t>
            </a:r>
            <a:r>
              <a:rPr lang="ru-RU" dirty="0" smtClean="0"/>
              <a:t> </a:t>
            </a:r>
            <a:r>
              <a:rPr lang="ru-RU" dirty="0"/>
              <a:t>добавил, что вешать указатели на укрытия пока не планируется, чтобы «не возбуждать население». Он также напомнил разницу между бомбоубежищем и убежищем. Первый тип укрытий предназначен для наибольшей рабочей смены (НРС), а второй — для населения. По данным МЧС, в марте 2017 года в Подмосковье существовало около 3,5 тысячи убежищ.</a:t>
            </a:r>
          </a:p>
          <a:p>
            <a:r>
              <a:rPr lang="ru-RU" dirty="0" smtClean="0"/>
              <a:t>В </a:t>
            </a:r>
            <a:r>
              <a:rPr lang="ru-RU" dirty="0"/>
              <a:t>ноябре в Госдуме заявили о необходимости проверки всех бомбоубежищ в России. Депутат Сергей Колунов призвал выяснить о наличии всех механизмов, понять, какой бункер от чего защищает, а также отремонтировать укрытия в случае необходимости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0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dirty="0" smtClean="0"/>
              <a:t>В колледже</a:t>
            </a:r>
            <a:br>
              <a:rPr lang="ru-RU" dirty="0" smtClean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укрытия на сегодня до 120 человек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2480799" cy="12101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01" y="307608"/>
            <a:ext cx="2480799" cy="12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57166"/>
            <a:ext cx="8572528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Правительства Астраханской области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18 декабря 2020 года N 599-П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государственной программе "Гражданская оборона, защита населения и территории Астраханской области от чрезвычайных ситуаций и пожаров, обеспечение безопасности людей на водных объектах"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 изменениями на 14 октября 2022 года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99041"/>
            <a:ext cx="9396536" cy="870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8964488" cy="67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6795"/>
            <a:ext cx="8496944" cy="642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826" y="1502688"/>
            <a:ext cx="7776863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комплексе защитных мероприятий важное значение имеет обеспечение населения средствами индивидуальной защиты и практическое обучение правильному пользованию этими средствами в условиях применения противником оружия массового поражения. Средства индивидуальной защиты населения предназначаются для защиты от попадания внутрь организма, на кожные покровы и одежду радиоактивных, отравляющих веществ и бактериальных средств.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332657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Обеспечение населения средствами индивидуальной защиты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32657"/>
            <a:ext cx="1224135" cy="1008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32657"/>
            <a:ext cx="1224135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&amp;Vcy;&amp;icy;&amp;dcy;&amp;ycy; &amp;icy;&amp;ncy;&amp;dcy;&amp;icy;&amp;vcy;&amp;icy;&amp;dcy;&amp;ucy;&amp;acy;&amp;lcy;&amp;softcy;&amp;ncy;&amp;ocy;&amp;jcy; &amp;zcy;&amp;acy;&amp;shchcy;&amp;icy;&amp;tcy;&amp;ycy; &amp;Zcy;&amp;acy;&amp;shchcy;&amp;icy;&amp;tcy;&amp;acy; &amp;ocy;&amp;rcy;&amp;gcy;&amp;acy;&amp;ncy;&amp;ocy;&amp;vcy; &amp;dcy;&amp;ycy;&amp;khcy;&amp;acy;&amp;ncy;&amp;icy;&amp;yacy; &amp;Zcy;&amp;acy;&amp;shchcy;&amp;icy;&amp;tcy;&amp;acy; &amp;kcy;&amp;ocy;&amp;zhcy;&amp;icy; &amp;Mcy;&amp;iecy;&amp;dcy;&amp;icy;&amp;tscy;&amp;icy;&amp;ncy;&amp;scy;&amp;kcy;&amp;icy;&amp;iecy; &amp;scy;&amp;rcy;&amp;iecy;&amp;dcy;&amp;s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&amp;Vcy;&amp;icy;&amp;dcy;&amp;ycy; &amp;icy;&amp;ncy;&amp;dcy;&amp;icy;&amp;vcy;&amp;icy;&amp;dcy;&amp;ucy;&amp;acy;&amp;lcy;&amp;softcy;&amp;ncy;&amp;ocy;&amp;jcy; &amp;zcy;&amp;acy;&amp;shchcy;&amp;icy;&amp;tcy;&amp;ycy; &amp;Zcy;&amp;acy;&amp;shchcy;&amp;icy;&amp;tcy;&amp;acy; &amp;ocy;&amp;rcy;&amp;gcy;&amp;acy;&amp;ncy;&amp;ocy;&amp;vcy; &amp;dcy;&amp;ycy;&amp;khcy;&amp;acy;&amp;ncy;&amp;icy;&amp;yacy; &amp;Zcy;&amp;acy;&amp;shchcy;&amp;icy;&amp;tcy;&amp;acy; &amp;kcy;&amp;ocy;&amp;zhcy;&amp;icy; &amp;Mcy;&amp;iecy;&amp;dcy;&amp;icy;&amp;tscy;&amp;icy;&amp;ncy;&amp;scy;&amp;kcy;&amp;icy;&amp;iecy; &amp;scy;&amp;rcy;&amp;iecy;&amp;dcy;&amp;scy;&amp;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fs1.ppt4web.ru/images/287/56451/310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820025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60648"/>
            <a:ext cx="8808913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&amp;Pcy;&amp;rcy;&amp;ocy;&amp;tcy;&amp;icy;&amp;vcy;&amp;ocy;&amp;gcy;&amp;acy;&amp;zcy; &amp;Gcy;&amp;Pcy;-7&amp;Bcy; &amp;scy; &amp;Kcy;&amp;Fcy;&amp;Pcy; &amp;Gcy;&amp;Pcy;-7&amp;Kcy;&amp;Bcy;"/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13" y="1196753"/>
            <a:ext cx="8760675" cy="6048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6632"/>
            <a:ext cx="1224137" cy="936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6631"/>
            <a:ext cx="1224137" cy="936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1" y="116631"/>
            <a:ext cx="1224137" cy="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792088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зонах возможного заражения при авариях на химически опасных объектах с выбросом активных химически опасных веществ в атмосферу находится около 5% населения Астраханской области (53697 чел.), в том числе в г. Астрахани проживает около 86% (46114 чел.). В период с 2019 по 2026 год истекают сроки годности более 21 тысячи средств индивидуальной защиты для взрослого населения и детей. Средства индивидуальной защиты населения в количестве 436,5 тыс. ед. по результатам проведенных экспертиз требуют утилизации. Обеспеченность средствами индивидуальной защиты населения не доведена до 100%, в связи с чем необходимо обновление средств индивидуальной защиты.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1"/>
            <a:ext cx="1308468" cy="1152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88" y="188639"/>
            <a:ext cx="130846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328592" cy="48965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60848"/>
            <a:ext cx="2736304" cy="333868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40152" y="260648"/>
            <a:ext cx="2746648" cy="15121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Ватно- марлевая повязка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70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Респиратор Р-2У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544616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Самоспасатель</a:t>
            </a:r>
            <a:r>
              <a:rPr lang="ru-RU" dirty="0"/>
              <a:t> Феникс-2 фильтрующий (30 мин.)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Documents and Settings\o.smirnov\Рабочий стол\gp-7b_c33567d5dbf1fe2b6c5c32bc49ebb28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2857500" cy="2857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285728"/>
            <a:ext cx="6034992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itchFamily="18" charset="0"/>
              </a:rPr>
              <a:t>Противогаз гражданский ГП-7Б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обеспечивает защиту органов дыхания, глаз и кожи лица человека от: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аэрозолей, паров и газов токсических химических веществ (ТХВ);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радиоактивных веществ (РВ);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биологических аэрозолей (БА);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аварийно химически опасных веществ (АХОВ), в том числе аммиака и органических соединений с температурой кипения менее 65°С.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11300" y="2238661"/>
          <a:ext cx="6121399" cy="3249041"/>
        </p:xfrm>
        <a:graphic>
          <a:graphicData uri="http://schemas.openxmlformats.org/drawingml/2006/table">
            <a:tbl>
              <a:tblPr/>
              <a:tblGrid>
                <a:gridCol w="1558866">
                  <a:extLst>
                    <a:ext uri="{9D8B030D-6E8A-4147-A177-3AD203B41FA5}">
                      <a16:colId xmlns:a16="http://schemas.microsoft.com/office/drawing/2014/main" val="3613581902"/>
                    </a:ext>
                  </a:extLst>
                </a:gridCol>
                <a:gridCol w="1153307">
                  <a:extLst>
                    <a:ext uri="{9D8B030D-6E8A-4147-A177-3AD203B41FA5}">
                      <a16:colId xmlns:a16="http://schemas.microsoft.com/office/drawing/2014/main" val="2339304927"/>
                    </a:ext>
                  </a:extLst>
                </a:gridCol>
                <a:gridCol w="1153307">
                  <a:extLst>
                    <a:ext uri="{9D8B030D-6E8A-4147-A177-3AD203B41FA5}">
                      <a16:colId xmlns:a16="http://schemas.microsoft.com/office/drawing/2014/main" val="4292791794"/>
                    </a:ext>
                  </a:extLst>
                </a:gridCol>
                <a:gridCol w="1153307">
                  <a:extLst>
                    <a:ext uri="{9D8B030D-6E8A-4147-A177-3AD203B41FA5}">
                      <a16:colId xmlns:a16="http://schemas.microsoft.com/office/drawing/2014/main" val="2156509864"/>
                    </a:ext>
                  </a:extLst>
                </a:gridCol>
                <a:gridCol w="1102612">
                  <a:extLst>
                    <a:ext uri="{9D8B030D-6E8A-4147-A177-3AD203B41FA5}">
                      <a16:colId xmlns:a16="http://schemas.microsoft.com/office/drawing/2014/main" val="1515369945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измерений, см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маски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упора лямок наголовника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 стороны концов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42634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ГП-7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лобной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височных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щечных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658625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118,5 и менее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408865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119...121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660986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121,5...123,5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692562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124...126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388396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126,5...128,5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093091"/>
                  </a:ext>
                </a:extLst>
              </a:tr>
              <a:tr h="4845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129...131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241840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131,5 и более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8278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826419"/>
            <a:ext cx="655272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Подбор масок ПМК и ПМК-2 ГП-7 в зависимости от суммы вертикального и горизонтального обхватов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4363"/>
            <a:ext cx="4032447" cy="560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4365"/>
            <a:ext cx="3672408" cy="558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6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1" y="285728"/>
            <a:ext cx="9144000" cy="65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73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79654"/>
            <a:ext cx="849694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-    проведение </a:t>
            </a:r>
            <a:r>
              <a:rPr lang="ru-RU" dirty="0"/>
              <a:t>отдельные мероприятия по гражданской и территориальной обороне</a:t>
            </a:r>
            <a:r>
              <a:rPr lang="ru-RU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реализация мер </a:t>
            </a:r>
            <a:r>
              <a:rPr lang="ru-RU" dirty="0"/>
              <a:t>для удовлетворения потребностей Вооруженных Сил</a:t>
            </a:r>
            <a:r>
              <a:rPr lang="ru-RU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 усиление охраны </a:t>
            </a:r>
            <a:r>
              <a:rPr lang="ru-RU" dirty="0"/>
              <a:t>общественного порядка, важных объектов и населения</a:t>
            </a:r>
            <a:r>
              <a:rPr lang="ru-RU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 введение особых режимов </a:t>
            </a:r>
            <a:r>
              <a:rPr lang="ru-RU" dirty="0"/>
              <a:t>работы объектов, обеспечивающих функционирование транспорта, коммуникаций и связи, объектов энергетики, а также объектов, представляющих повышенную опасность для жизни и здоровья людей и для окружающей природной среды</a:t>
            </a:r>
            <a:r>
              <a:rPr lang="ru-RU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ограничение движения </a:t>
            </a:r>
            <a:r>
              <a:rPr lang="ru-RU" dirty="0"/>
              <a:t>транспортных средств и </a:t>
            </a:r>
            <a:r>
              <a:rPr lang="ru-RU" dirty="0" smtClean="0"/>
              <a:t>введения досмотра,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 введения контроля </a:t>
            </a:r>
            <a:r>
              <a:rPr lang="ru-RU" dirty="0"/>
              <a:t>за работой объектов, обеспечивающих функционирование транспорта, коммуникаций и связи, за работой типографий, вычислительных центров и автоматизированных систем, использование их работы для нужд </a:t>
            </a:r>
            <a:r>
              <a:rPr lang="ru-RU" dirty="0" smtClean="0"/>
              <a:t>обороны.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5" y="332655"/>
            <a:ext cx="1490836" cy="1296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02" y="325065"/>
            <a:ext cx="1490836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1872</Words>
  <Application>Microsoft Office PowerPoint</Application>
  <PresentationFormat>Экран (4:3)</PresentationFormat>
  <Paragraphs>222</Paragraphs>
  <Slides>66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66</vt:i4>
      </vt:variant>
    </vt:vector>
  </HeadingPairs>
  <TitlesOfParts>
    <vt:vector size="71" baseType="lpstr">
      <vt:lpstr>Arial</vt:lpstr>
      <vt:lpstr>Calibri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колледже возможность укрытия на сегодня до 120 человек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Ватно- марлевая повязка</vt:lpstr>
      <vt:lpstr>Респиратор Р-2У</vt:lpstr>
      <vt:lpstr>Самоспасатель Феникс-2 фильтрующий (30 мин.)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57</cp:revision>
  <dcterms:modified xsi:type="dcterms:W3CDTF">2022-12-20T14:30:32Z</dcterms:modified>
</cp:coreProperties>
</file>